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Alexandria"/>
      <p:regular r:id="rId17"/>
    </p:embeddedFont>
    <p:embeddedFont>
      <p:font typeface="Alexandria"/>
      <p:regular r:id="rId18"/>
    </p:embeddedFont>
    <p:embeddedFont>
      <p:font typeface="Nobile"/>
      <p:regular r:id="rId19"/>
    </p:embeddedFont>
    <p:embeddedFont>
      <p:font typeface="Nobile"/>
      <p:regular r:id="rId20"/>
    </p:embeddedFont>
    <p:embeddedFont>
      <p:font typeface="Nobile"/>
      <p:regular r:id="rId21"/>
    </p:embeddedFont>
    <p:embeddedFont>
      <p:font typeface="Nobile"/>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1B54D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slideLayout" Target="../slideLayouts/slideLayout11.xml"/><Relationship Id="rId5"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slideLayout" Target="../slideLayouts/slideLayout10.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337197"/>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1B1B27"/>
                </a:solidFill>
                <a:latin typeface="Alexandria" pitchFamily="34" charset="0"/>
                <a:ea typeface="Alexandria" pitchFamily="34" charset="-122"/>
                <a:cs typeface="Alexandria" pitchFamily="34" charset="-120"/>
              </a:rPr>
              <a:t>Thiết kế Trang Web Học Tập Trực Tuyến Đầy Đủ Tính Năng</a:t>
            </a:r>
            <a:endParaRPr lang="en-US" sz="4450" dirty="0"/>
          </a:p>
        </p:txBody>
      </p:sp>
      <p:sp>
        <p:nvSpPr>
          <p:cNvPr id="4" name="Text 1"/>
          <p:cNvSpPr/>
          <p:nvPr/>
        </p:nvSpPr>
        <p:spPr>
          <a:xfrm>
            <a:off x="6280190" y="4803696"/>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Khám phá cách chúng ta sẽ xây dựng một trải nghiệm học tập trực tuyến hấp dẫn, hiệu quả và lấy người dùng làm trung tâm, đáp ứng mọi nhu cầu của người học và nhà cung cấp nội dung.</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889403"/>
            <a:ext cx="7556421" cy="1417558"/>
          </a:xfrm>
          <a:prstGeom prst="rect">
            <a:avLst/>
          </a:prstGeom>
          <a:noFill/>
          <a:ln/>
        </p:spPr>
        <p:txBody>
          <a:bodyPr wrap="square" lIns="0" tIns="0" rIns="0" bIns="0" rtlCol="0" anchor="t"/>
          <a:lstStyle/>
          <a:p>
            <a:pPr algn="ctr" indent="0" marL="0">
              <a:lnSpc>
                <a:spcPts val="5550"/>
              </a:lnSpc>
              <a:buNone/>
            </a:pPr>
            <a:r>
              <a:rPr lang="en-US" sz="4450" dirty="0">
                <a:solidFill>
                  <a:srgbClr val="FFFFFF"/>
                </a:solidFill>
                <a:latin typeface="Alexandria" pitchFamily="34" charset="0"/>
                <a:ea typeface="Alexandria" pitchFamily="34" charset="-122"/>
                <a:cs typeface="Alexandria" pitchFamily="34" charset="-120"/>
              </a:rPr>
              <a:t>Biến tầm nhìn của bạn thành hiện thực</a:t>
            </a:r>
            <a:endParaRPr lang="en-US" sz="4450" dirty="0"/>
          </a:p>
        </p:txBody>
      </p:sp>
      <p:sp>
        <p:nvSpPr>
          <p:cNvPr id="4" name="Text 1"/>
          <p:cNvSpPr/>
          <p:nvPr/>
        </p:nvSpPr>
        <p:spPr>
          <a:xfrm>
            <a:off x="6280190" y="3647122"/>
            <a:ext cx="7556421" cy="1814036"/>
          </a:xfrm>
          <a:prstGeom prst="rect">
            <a:avLst/>
          </a:prstGeom>
          <a:noFill/>
          <a:ln/>
        </p:spPr>
        <p:txBody>
          <a:bodyPr wrap="square" lIns="0" tIns="0" rIns="0" bIns="0" rtlCol="0" anchor="t"/>
          <a:lstStyle/>
          <a:p>
            <a:pPr algn="ctr" indent="0" marL="0">
              <a:lnSpc>
                <a:spcPts val="3550"/>
              </a:lnSpc>
              <a:buNone/>
            </a:pPr>
            <a:r>
              <a:rPr lang="en-US" sz="2200" dirty="0">
                <a:solidFill>
                  <a:srgbClr val="D2DDF8"/>
                </a:solidFill>
                <a:latin typeface="Nobile" pitchFamily="34" charset="0"/>
                <a:ea typeface="Nobile" pitchFamily="34" charset="-122"/>
                <a:cs typeface="Nobile" pitchFamily="34" charset="-120"/>
              </a:rPr>
              <a:t>Với sự kết hợp giữa thiết kế thông minh và công nghệ tiên tiến, chúng ta sẽ tạo ra một nền tảng học tập trực tuyến không chỉ đáp ứng mà còn vượt xa mong đợi của bạn.</a:t>
            </a:r>
            <a:endParaRPr lang="en-US" sz="2200" dirty="0"/>
          </a:p>
        </p:txBody>
      </p:sp>
      <p:pic>
        <p:nvPicPr>
          <p:cNvPr id="5" name="Image 1" descr="preencoded.png">
            <a:hlinkClick r:id="rId3" tooltip=""/>
          </p:cNvPr>
          <p:cNvPicPr>
            <a:picLocks noChangeAspect="1"/>
          </p:cNvPicPr>
          <p:nvPr/>
        </p:nvPicPr>
        <p:blipFill>
          <a:blip r:embed="rId2"/>
          <a:stretch>
            <a:fillRect/>
          </a:stretch>
        </p:blipFill>
        <p:spPr>
          <a:xfrm>
            <a:off x="6280190" y="5716310"/>
            <a:ext cx="2881908" cy="62376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8640723" y="2401014"/>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1B1B27"/>
                </a:solidFill>
                <a:latin typeface="Alexandria" pitchFamily="34" charset="0"/>
                <a:ea typeface="Alexandria" pitchFamily="34" charset="-122"/>
                <a:cs typeface="Alexandria" pitchFamily="34" charset="-120"/>
              </a:rPr>
              <a:t>Chương 1</a:t>
            </a:r>
            <a:endParaRPr lang="en-US" sz="2200" dirty="0"/>
          </a:p>
        </p:txBody>
      </p:sp>
      <p:sp>
        <p:nvSpPr>
          <p:cNvPr id="4" name="Text 1"/>
          <p:cNvSpPr/>
          <p:nvPr/>
        </p:nvSpPr>
        <p:spPr>
          <a:xfrm>
            <a:off x="6280190" y="2982158"/>
            <a:ext cx="7556421" cy="1417558"/>
          </a:xfrm>
          <a:prstGeom prst="rect">
            <a:avLst/>
          </a:prstGeom>
          <a:noFill/>
          <a:ln/>
        </p:spPr>
        <p:txBody>
          <a:bodyPr wrap="square" lIns="0" tIns="0" rIns="0" bIns="0" rtlCol="0" anchor="t"/>
          <a:lstStyle/>
          <a:p>
            <a:pPr algn="ctr" indent="0" marL="0">
              <a:lnSpc>
                <a:spcPts val="5550"/>
              </a:lnSpc>
              <a:buNone/>
            </a:pPr>
            <a:r>
              <a:rPr lang="en-US" sz="4450" dirty="0">
                <a:solidFill>
                  <a:srgbClr val="1B1B27"/>
                </a:solidFill>
                <a:latin typeface="Alexandria" pitchFamily="34" charset="0"/>
                <a:ea typeface="Alexandria" pitchFamily="34" charset="-122"/>
                <a:cs typeface="Alexandria" pitchFamily="34" charset="-120"/>
              </a:rPr>
              <a:t>Nền tảng của một Nền tảng Học tập Mạnh mẽ</a:t>
            </a:r>
            <a:endParaRPr lang="en-US" sz="4450" dirty="0"/>
          </a:p>
        </p:txBody>
      </p:sp>
      <p:sp>
        <p:nvSpPr>
          <p:cNvPr id="5" name="Text 2"/>
          <p:cNvSpPr/>
          <p:nvPr/>
        </p:nvSpPr>
        <p:spPr>
          <a:xfrm>
            <a:off x="6280190" y="4739878"/>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Để tạo ra một trang web học tập trực tuyến thành công, chúng ta cần tập trung vào các yếu tố cốt lõi đảm bảo khả năng mở rộng, bảo mật và trải nghiệm người dùng liền mạch.</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676632"/>
            <a:ext cx="10743724" cy="708779"/>
          </a:xfrm>
          <a:prstGeom prst="rect">
            <a:avLst/>
          </a:prstGeom>
          <a:noFill/>
          <a:ln/>
        </p:spPr>
        <p:txBody>
          <a:bodyPr wrap="none" lIns="0" tIns="0" rIns="0" bIns="0" rtlCol="0" anchor="t"/>
          <a:lstStyle/>
          <a:p>
            <a:pPr algn="l" indent="0" marL="0">
              <a:lnSpc>
                <a:spcPts val="5550"/>
              </a:lnSpc>
              <a:buNone/>
            </a:pPr>
            <a:r>
              <a:rPr lang="en-US" sz="4450" dirty="0">
                <a:solidFill>
                  <a:srgbClr val="1B1B27"/>
                </a:solidFill>
                <a:latin typeface="Alexandria" pitchFamily="34" charset="0"/>
                <a:ea typeface="Alexandria" pitchFamily="34" charset="-122"/>
                <a:cs typeface="Alexandria" pitchFamily="34" charset="-120"/>
              </a:rPr>
              <a:t>Tính Năng Quan Trọng cho Người Học</a:t>
            </a:r>
            <a:endParaRPr lang="en-US" sz="4450" dirty="0"/>
          </a:p>
        </p:txBody>
      </p:sp>
      <p:sp>
        <p:nvSpPr>
          <p:cNvPr id="3" name="Shape 1"/>
          <p:cNvSpPr/>
          <p:nvPr/>
        </p:nvSpPr>
        <p:spPr>
          <a:xfrm>
            <a:off x="793790" y="2179201"/>
            <a:ext cx="6407944" cy="2403396"/>
          </a:xfrm>
          <a:prstGeom prst="roundRect">
            <a:avLst>
              <a:gd name="adj" fmla="val 6087"/>
            </a:avLst>
          </a:prstGeom>
          <a:solidFill>
            <a:srgbClr val="F9F9FF"/>
          </a:solidFill>
          <a:ln/>
        </p:spPr>
      </p:sp>
      <p:sp>
        <p:nvSpPr>
          <p:cNvPr id="4" name="Shape 2"/>
          <p:cNvSpPr/>
          <p:nvPr/>
        </p:nvSpPr>
        <p:spPr>
          <a:xfrm>
            <a:off x="793790" y="2148721"/>
            <a:ext cx="6407944" cy="121920"/>
          </a:xfrm>
          <a:prstGeom prst="roundRect">
            <a:avLst>
              <a:gd name="adj" fmla="val 78139"/>
            </a:avLst>
          </a:prstGeom>
          <a:solidFill>
            <a:srgbClr val="1B54DA"/>
          </a:solidFill>
          <a:ln/>
        </p:spPr>
      </p:sp>
      <p:sp>
        <p:nvSpPr>
          <p:cNvPr id="5" name="Shape 3"/>
          <p:cNvSpPr/>
          <p:nvPr/>
        </p:nvSpPr>
        <p:spPr>
          <a:xfrm>
            <a:off x="3657540" y="1839039"/>
            <a:ext cx="680442" cy="680442"/>
          </a:xfrm>
          <a:prstGeom prst="roundRect">
            <a:avLst>
              <a:gd name="adj" fmla="val 134383"/>
            </a:avLst>
          </a:prstGeom>
          <a:solidFill>
            <a:srgbClr val="1B54DA"/>
          </a:solidFill>
          <a:ln/>
        </p:spPr>
      </p:sp>
      <p:sp>
        <p:nvSpPr>
          <p:cNvPr id="6" name="Text 4"/>
          <p:cNvSpPr/>
          <p:nvPr/>
        </p:nvSpPr>
        <p:spPr>
          <a:xfrm>
            <a:off x="3861614" y="2009180"/>
            <a:ext cx="272177" cy="340162"/>
          </a:xfrm>
          <a:prstGeom prst="rect">
            <a:avLst/>
          </a:prstGeom>
          <a:noFill/>
          <a:ln/>
        </p:spPr>
        <p:txBody>
          <a:bodyPr wrap="none" lIns="0" tIns="0" rIns="0" bIns="0" rtlCol="0" anchor="t"/>
          <a:lstStyle/>
          <a:p>
            <a:pPr algn="l" indent="0" marL="0">
              <a:lnSpc>
                <a:spcPts val="3400"/>
              </a:lnSpc>
              <a:buNone/>
            </a:pPr>
            <a:r>
              <a:rPr lang="en-US" sz="2100" dirty="0">
                <a:solidFill>
                  <a:srgbClr val="FFFFFF"/>
                </a:solidFill>
                <a:latin typeface="Alexandria" pitchFamily="34" charset="0"/>
                <a:ea typeface="Alexandria" pitchFamily="34" charset="-122"/>
                <a:cs typeface="Alexandria" pitchFamily="34" charset="-120"/>
              </a:rPr>
              <a:t>1</a:t>
            </a:r>
            <a:endParaRPr lang="en-US" sz="2100" dirty="0"/>
          </a:p>
        </p:txBody>
      </p:sp>
      <p:sp>
        <p:nvSpPr>
          <p:cNvPr id="7" name="Text 5"/>
          <p:cNvSpPr/>
          <p:nvPr/>
        </p:nvSpPr>
        <p:spPr>
          <a:xfrm>
            <a:off x="1051084" y="2746177"/>
            <a:ext cx="3469958" cy="354330"/>
          </a:xfrm>
          <a:prstGeom prst="rect">
            <a:avLst/>
          </a:prstGeom>
          <a:noFill/>
          <a:ln/>
        </p:spPr>
        <p:txBody>
          <a:bodyPr wrap="none" lIns="0" tIns="0" rIns="0" bIns="0" rtlCol="0" anchor="t"/>
          <a:lstStyle/>
          <a:p>
            <a:pPr algn="l" indent="0" marL="0">
              <a:lnSpc>
                <a:spcPts val="2750"/>
              </a:lnSpc>
              <a:buNone/>
            </a:pPr>
            <a:r>
              <a:rPr lang="en-US" sz="2200" dirty="0">
                <a:solidFill>
                  <a:srgbClr val="404155"/>
                </a:solidFill>
                <a:latin typeface="Alexandria" pitchFamily="34" charset="0"/>
                <a:ea typeface="Alexandria" pitchFamily="34" charset="-122"/>
                <a:cs typeface="Alexandria" pitchFamily="34" charset="-120"/>
              </a:rPr>
              <a:t>Hồ sơ &amp; Theo dõi Tiến độ</a:t>
            </a:r>
            <a:endParaRPr lang="en-US" sz="2200" dirty="0"/>
          </a:p>
        </p:txBody>
      </p:sp>
      <p:sp>
        <p:nvSpPr>
          <p:cNvPr id="8" name="Text 6"/>
          <p:cNvSpPr/>
          <p:nvPr/>
        </p:nvSpPr>
        <p:spPr>
          <a:xfrm>
            <a:off x="1051084" y="3236595"/>
            <a:ext cx="5893356" cy="1088708"/>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Người học có thể dễ dàng quản lý thông tin cá nhân, theo dõi các khóa học đang tham gia và xem chi tiết tiến độ học tập của mình.</a:t>
            </a:r>
            <a:endParaRPr lang="en-US" sz="1750" dirty="0"/>
          </a:p>
        </p:txBody>
      </p:sp>
      <p:sp>
        <p:nvSpPr>
          <p:cNvPr id="9" name="Shape 7"/>
          <p:cNvSpPr/>
          <p:nvPr/>
        </p:nvSpPr>
        <p:spPr>
          <a:xfrm>
            <a:off x="7428548" y="2179201"/>
            <a:ext cx="6408063" cy="2403396"/>
          </a:xfrm>
          <a:prstGeom prst="roundRect">
            <a:avLst>
              <a:gd name="adj" fmla="val 6087"/>
            </a:avLst>
          </a:prstGeom>
          <a:solidFill>
            <a:srgbClr val="F9F9FF"/>
          </a:solidFill>
          <a:ln/>
        </p:spPr>
      </p:sp>
      <p:sp>
        <p:nvSpPr>
          <p:cNvPr id="10" name="Shape 8"/>
          <p:cNvSpPr/>
          <p:nvPr/>
        </p:nvSpPr>
        <p:spPr>
          <a:xfrm>
            <a:off x="7428548" y="2148721"/>
            <a:ext cx="6408063" cy="121920"/>
          </a:xfrm>
          <a:prstGeom prst="roundRect">
            <a:avLst>
              <a:gd name="adj" fmla="val 78139"/>
            </a:avLst>
          </a:prstGeom>
          <a:solidFill>
            <a:srgbClr val="1B54DA"/>
          </a:solidFill>
          <a:ln/>
        </p:spPr>
      </p:sp>
      <p:sp>
        <p:nvSpPr>
          <p:cNvPr id="11" name="Shape 9"/>
          <p:cNvSpPr/>
          <p:nvPr/>
        </p:nvSpPr>
        <p:spPr>
          <a:xfrm>
            <a:off x="10292298" y="1839039"/>
            <a:ext cx="680442" cy="680442"/>
          </a:xfrm>
          <a:prstGeom prst="roundRect">
            <a:avLst>
              <a:gd name="adj" fmla="val 134383"/>
            </a:avLst>
          </a:prstGeom>
          <a:solidFill>
            <a:srgbClr val="1B54DA"/>
          </a:solidFill>
          <a:ln/>
        </p:spPr>
      </p:sp>
      <p:sp>
        <p:nvSpPr>
          <p:cNvPr id="12" name="Text 10"/>
          <p:cNvSpPr/>
          <p:nvPr/>
        </p:nvSpPr>
        <p:spPr>
          <a:xfrm>
            <a:off x="10496371" y="2009180"/>
            <a:ext cx="272177" cy="340162"/>
          </a:xfrm>
          <a:prstGeom prst="rect">
            <a:avLst/>
          </a:prstGeom>
          <a:noFill/>
          <a:ln/>
        </p:spPr>
        <p:txBody>
          <a:bodyPr wrap="none" lIns="0" tIns="0" rIns="0" bIns="0" rtlCol="0" anchor="t"/>
          <a:lstStyle/>
          <a:p>
            <a:pPr algn="l" indent="0" marL="0">
              <a:lnSpc>
                <a:spcPts val="3400"/>
              </a:lnSpc>
              <a:buNone/>
            </a:pPr>
            <a:r>
              <a:rPr lang="en-US" sz="2100" dirty="0">
                <a:solidFill>
                  <a:srgbClr val="FFFFFF"/>
                </a:solidFill>
                <a:latin typeface="Alexandria" pitchFamily="34" charset="0"/>
                <a:ea typeface="Alexandria" pitchFamily="34" charset="-122"/>
                <a:cs typeface="Alexandria" pitchFamily="34" charset="-120"/>
              </a:rPr>
              <a:t>2</a:t>
            </a:r>
            <a:endParaRPr lang="en-US" sz="2100" dirty="0"/>
          </a:p>
        </p:txBody>
      </p:sp>
      <p:sp>
        <p:nvSpPr>
          <p:cNvPr id="13" name="Text 11"/>
          <p:cNvSpPr/>
          <p:nvPr/>
        </p:nvSpPr>
        <p:spPr>
          <a:xfrm>
            <a:off x="7685842" y="2746177"/>
            <a:ext cx="4170640" cy="354330"/>
          </a:xfrm>
          <a:prstGeom prst="rect">
            <a:avLst/>
          </a:prstGeom>
          <a:noFill/>
          <a:ln/>
        </p:spPr>
        <p:txBody>
          <a:bodyPr wrap="none" lIns="0" tIns="0" rIns="0" bIns="0" rtlCol="0" anchor="t"/>
          <a:lstStyle/>
          <a:p>
            <a:pPr algn="l" indent="0" marL="0">
              <a:lnSpc>
                <a:spcPts val="2750"/>
              </a:lnSpc>
              <a:buNone/>
            </a:pPr>
            <a:r>
              <a:rPr lang="en-US" sz="2200" dirty="0">
                <a:solidFill>
                  <a:srgbClr val="404155"/>
                </a:solidFill>
                <a:latin typeface="Alexandria" pitchFamily="34" charset="0"/>
                <a:ea typeface="Alexandria" pitchFamily="34" charset="-122"/>
                <a:cs typeface="Alexandria" pitchFamily="34" charset="-120"/>
              </a:rPr>
              <a:t>Tìm kiếm &amp; Đề xuất Khóa học</a:t>
            </a:r>
            <a:endParaRPr lang="en-US" sz="2200" dirty="0"/>
          </a:p>
        </p:txBody>
      </p:sp>
      <p:sp>
        <p:nvSpPr>
          <p:cNvPr id="14" name="Text 12"/>
          <p:cNvSpPr/>
          <p:nvPr/>
        </p:nvSpPr>
        <p:spPr>
          <a:xfrm>
            <a:off x="7685842" y="3236595"/>
            <a:ext cx="5893475" cy="1088708"/>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Hệ thống tìm kiếm mạnh mẽ với các bộ lọc tiên tiến, cùng với các đề xuất khóa học cá nhân hóa dựa trên sở thích và lịch sử học tập.</a:t>
            </a:r>
            <a:endParaRPr lang="en-US" sz="1750" dirty="0"/>
          </a:p>
        </p:txBody>
      </p:sp>
      <p:sp>
        <p:nvSpPr>
          <p:cNvPr id="15" name="Shape 13"/>
          <p:cNvSpPr/>
          <p:nvPr/>
        </p:nvSpPr>
        <p:spPr>
          <a:xfrm>
            <a:off x="793790" y="5149572"/>
            <a:ext cx="6407944" cy="2403396"/>
          </a:xfrm>
          <a:prstGeom prst="roundRect">
            <a:avLst>
              <a:gd name="adj" fmla="val 6087"/>
            </a:avLst>
          </a:prstGeom>
          <a:solidFill>
            <a:srgbClr val="F9F9FF"/>
          </a:solidFill>
          <a:ln/>
        </p:spPr>
      </p:sp>
      <p:sp>
        <p:nvSpPr>
          <p:cNvPr id="16" name="Shape 14"/>
          <p:cNvSpPr/>
          <p:nvPr/>
        </p:nvSpPr>
        <p:spPr>
          <a:xfrm>
            <a:off x="793790" y="5119092"/>
            <a:ext cx="6407944" cy="121920"/>
          </a:xfrm>
          <a:prstGeom prst="roundRect">
            <a:avLst>
              <a:gd name="adj" fmla="val 78139"/>
            </a:avLst>
          </a:prstGeom>
          <a:solidFill>
            <a:srgbClr val="1B54DA"/>
          </a:solidFill>
          <a:ln/>
        </p:spPr>
      </p:sp>
      <p:sp>
        <p:nvSpPr>
          <p:cNvPr id="17" name="Shape 15"/>
          <p:cNvSpPr/>
          <p:nvPr/>
        </p:nvSpPr>
        <p:spPr>
          <a:xfrm>
            <a:off x="3657540" y="4809411"/>
            <a:ext cx="680442" cy="680442"/>
          </a:xfrm>
          <a:prstGeom prst="roundRect">
            <a:avLst>
              <a:gd name="adj" fmla="val 134383"/>
            </a:avLst>
          </a:prstGeom>
          <a:solidFill>
            <a:srgbClr val="1B54DA"/>
          </a:solidFill>
          <a:ln/>
        </p:spPr>
      </p:sp>
      <p:sp>
        <p:nvSpPr>
          <p:cNvPr id="18" name="Text 16"/>
          <p:cNvSpPr/>
          <p:nvPr/>
        </p:nvSpPr>
        <p:spPr>
          <a:xfrm>
            <a:off x="3861614" y="4979551"/>
            <a:ext cx="272177" cy="340162"/>
          </a:xfrm>
          <a:prstGeom prst="rect">
            <a:avLst/>
          </a:prstGeom>
          <a:noFill/>
          <a:ln/>
        </p:spPr>
        <p:txBody>
          <a:bodyPr wrap="none" lIns="0" tIns="0" rIns="0" bIns="0" rtlCol="0" anchor="t"/>
          <a:lstStyle/>
          <a:p>
            <a:pPr algn="l" indent="0" marL="0">
              <a:lnSpc>
                <a:spcPts val="3400"/>
              </a:lnSpc>
              <a:buNone/>
            </a:pPr>
            <a:r>
              <a:rPr lang="en-US" sz="2100" dirty="0">
                <a:solidFill>
                  <a:srgbClr val="FFFFFF"/>
                </a:solidFill>
                <a:latin typeface="Alexandria" pitchFamily="34" charset="0"/>
                <a:ea typeface="Alexandria" pitchFamily="34" charset="-122"/>
                <a:cs typeface="Alexandria" pitchFamily="34" charset="-120"/>
              </a:rPr>
              <a:t>3</a:t>
            </a:r>
            <a:endParaRPr lang="en-US" sz="2100" dirty="0"/>
          </a:p>
        </p:txBody>
      </p:sp>
      <p:sp>
        <p:nvSpPr>
          <p:cNvPr id="19" name="Text 17"/>
          <p:cNvSpPr/>
          <p:nvPr/>
        </p:nvSpPr>
        <p:spPr>
          <a:xfrm>
            <a:off x="1051084" y="5716548"/>
            <a:ext cx="3045143" cy="354330"/>
          </a:xfrm>
          <a:prstGeom prst="rect">
            <a:avLst/>
          </a:prstGeom>
          <a:noFill/>
          <a:ln/>
        </p:spPr>
        <p:txBody>
          <a:bodyPr wrap="none" lIns="0" tIns="0" rIns="0" bIns="0" rtlCol="0" anchor="t"/>
          <a:lstStyle/>
          <a:p>
            <a:pPr algn="l" indent="0" marL="0">
              <a:lnSpc>
                <a:spcPts val="2750"/>
              </a:lnSpc>
              <a:buNone/>
            </a:pPr>
            <a:r>
              <a:rPr lang="en-US" sz="2200" dirty="0">
                <a:solidFill>
                  <a:srgbClr val="404155"/>
                </a:solidFill>
                <a:latin typeface="Alexandria" pitchFamily="34" charset="0"/>
                <a:ea typeface="Alexandria" pitchFamily="34" charset="-122"/>
                <a:cs typeface="Alexandria" pitchFamily="34" charset="-120"/>
              </a:rPr>
              <a:t>Tương tác Cộng đồng</a:t>
            </a:r>
            <a:endParaRPr lang="en-US" sz="2200" dirty="0"/>
          </a:p>
        </p:txBody>
      </p:sp>
      <p:sp>
        <p:nvSpPr>
          <p:cNvPr id="20" name="Text 18"/>
          <p:cNvSpPr/>
          <p:nvPr/>
        </p:nvSpPr>
        <p:spPr>
          <a:xfrm>
            <a:off x="1051084" y="6206966"/>
            <a:ext cx="5893356" cy="1088708"/>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Diễn đàn, nhóm học tập và tính năng nhắn tin trực tiếp để thúc đẩy sự kết nối và hợp tác giữa những người học.</a:t>
            </a:r>
            <a:endParaRPr lang="en-US" sz="1750" dirty="0"/>
          </a:p>
        </p:txBody>
      </p:sp>
      <p:sp>
        <p:nvSpPr>
          <p:cNvPr id="21" name="Shape 19"/>
          <p:cNvSpPr/>
          <p:nvPr/>
        </p:nvSpPr>
        <p:spPr>
          <a:xfrm>
            <a:off x="7428548" y="5149572"/>
            <a:ext cx="6408063" cy="2403396"/>
          </a:xfrm>
          <a:prstGeom prst="roundRect">
            <a:avLst>
              <a:gd name="adj" fmla="val 6087"/>
            </a:avLst>
          </a:prstGeom>
          <a:solidFill>
            <a:srgbClr val="F9F9FF"/>
          </a:solidFill>
          <a:ln/>
        </p:spPr>
      </p:sp>
      <p:sp>
        <p:nvSpPr>
          <p:cNvPr id="22" name="Shape 20"/>
          <p:cNvSpPr/>
          <p:nvPr/>
        </p:nvSpPr>
        <p:spPr>
          <a:xfrm>
            <a:off x="7428548" y="5119092"/>
            <a:ext cx="6408063" cy="121920"/>
          </a:xfrm>
          <a:prstGeom prst="roundRect">
            <a:avLst>
              <a:gd name="adj" fmla="val 78139"/>
            </a:avLst>
          </a:prstGeom>
          <a:solidFill>
            <a:srgbClr val="1B54DA"/>
          </a:solidFill>
          <a:ln/>
        </p:spPr>
      </p:sp>
      <p:sp>
        <p:nvSpPr>
          <p:cNvPr id="23" name="Shape 21"/>
          <p:cNvSpPr/>
          <p:nvPr/>
        </p:nvSpPr>
        <p:spPr>
          <a:xfrm>
            <a:off x="10292298" y="4809411"/>
            <a:ext cx="680442" cy="680442"/>
          </a:xfrm>
          <a:prstGeom prst="roundRect">
            <a:avLst>
              <a:gd name="adj" fmla="val 134383"/>
            </a:avLst>
          </a:prstGeom>
          <a:solidFill>
            <a:srgbClr val="1B54DA"/>
          </a:solidFill>
          <a:ln/>
        </p:spPr>
      </p:sp>
      <p:sp>
        <p:nvSpPr>
          <p:cNvPr id="24" name="Text 22"/>
          <p:cNvSpPr/>
          <p:nvPr/>
        </p:nvSpPr>
        <p:spPr>
          <a:xfrm>
            <a:off x="10496371" y="4979551"/>
            <a:ext cx="272177" cy="340162"/>
          </a:xfrm>
          <a:prstGeom prst="rect">
            <a:avLst/>
          </a:prstGeom>
          <a:noFill/>
          <a:ln/>
        </p:spPr>
        <p:txBody>
          <a:bodyPr wrap="none" lIns="0" tIns="0" rIns="0" bIns="0" rtlCol="0" anchor="t"/>
          <a:lstStyle/>
          <a:p>
            <a:pPr algn="l" indent="0" marL="0">
              <a:lnSpc>
                <a:spcPts val="3400"/>
              </a:lnSpc>
              <a:buNone/>
            </a:pPr>
            <a:r>
              <a:rPr lang="en-US" sz="2100" dirty="0">
                <a:solidFill>
                  <a:srgbClr val="FFFFFF"/>
                </a:solidFill>
                <a:latin typeface="Alexandria" pitchFamily="34" charset="0"/>
                <a:ea typeface="Alexandria" pitchFamily="34" charset="-122"/>
                <a:cs typeface="Alexandria" pitchFamily="34" charset="-120"/>
              </a:rPr>
              <a:t>4</a:t>
            </a:r>
            <a:endParaRPr lang="en-US" sz="2100" dirty="0"/>
          </a:p>
        </p:txBody>
      </p:sp>
      <p:sp>
        <p:nvSpPr>
          <p:cNvPr id="25" name="Text 23"/>
          <p:cNvSpPr/>
          <p:nvPr/>
        </p:nvSpPr>
        <p:spPr>
          <a:xfrm>
            <a:off x="7685842" y="5716548"/>
            <a:ext cx="4305895" cy="354330"/>
          </a:xfrm>
          <a:prstGeom prst="rect">
            <a:avLst/>
          </a:prstGeom>
          <a:noFill/>
          <a:ln/>
        </p:spPr>
        <p:txBody>
          <a:bodyPr wrap="none" lIns="0" tIns="0" rIns="0" bIns="0" rtlCol="0" anchor="t"/>
          <a:lstStyle/>
          <a:p>
            <a:pPr algn="l" indent="0" marL="0">
              <a:lnSpc>
                <a:spcPts val="2750"/>
              </a:lnSpc>
              <a:buNone/>
            </a:pPr>
            <a:r>
              <a:rPr lang="en-US" sz="2200" dirty="0">
                <a:solidFill>
                  <a:srgbClr val="404155"/>
                </a:solidFill>
                <a:latin typeface="Alexandria" pitchFamily="34" charset="0"/>
                <a:ea typeface="Alexandria" pitchFamily="34" charset="-122"/>
                <a:cs typeface="Alexandria" pitchFamily="34" charset="-120"/>
              </a:rPr>
              <a:t>Đa dạng Phương thức Học tập</a:t>
            </a:r>
            <a:endParaRPr lang="en-US" sz="2200" dirty="0"/>
          </a:p>
        </p:txBody>
      </p:sp>
      <p:sp>
        <p:nvSpPr>
          <p:cNvPr id="26" name="Text 24"/>
          <p:cNvSpPr/>
          <p:nvPr/>
        </p:nvSpPr>
        <p:spPr>
          <a:xfrm>
            <a:off x="7685842" y="6206966"/>
            <a:ext cx="5893475" cy="1088708"/>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Hỗ trợ video, âm thanh, tài liệu đọc, bài tập tương tác và bài kiểm tra để phù hợp với các phong cách học khác nhau.</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237178"/>
            <a:ext cx="13042821" cy="1417558"/>
          </a:xfrm>
          <a:prstGeom prst="rect">
            <a:avLst/>
          </a:prstGeom>
          <a:noFill/>
          <a:ln/>
        </p:spPr>
        <p:txBody>
          <a:bodyPr wrap="square" lIns="0" tIns="0" rIns="0" bIns="0" rtlCol="0" anchor="t"/>
          <a:lstStyle/>
          <a:p>
            <a:pPr algn="l" indent="0" marL="0">
              <a:lnSpc>
                <a:spcPts val="5550"/>
              </a:lnSpc>
              <a:buNone/>
            </a:pPr>
            <a:r>
              <a:rPr lang="en-US" sz="4450" dirty="0">
                <a:solidFill>
                  <a:srgbClr val="1B1B27"/>
                </a:solidFill>
                <a:latin typeface="Alexandria" pitchFamily="34" charset="0"/>
                <a:ea typeface="Alexandria" pitchFamily="34" charset="-122"/>
                <a:cs typeface="Alexandria" pitchFamily="34" charset="-120"/>
              </a:rPr>
              <a:t>Tính Năng Dành cho Người Hướng dẫn &amp; Quản trị viên</a:t>
            </a:r>
            <a:endParaRPr lang="en-US" sz="4450" dirty="0"/>
          </a:p>
        </p:txBody>
      </p:sp>
      <p:sp>
        <p:nvSpPr>
          <p:cNvPr id="3" name="Text 1"/>
          <p:cNvSpPr/>
          <p:nvPr/>
        </p:nvSpPr>
        <p:spPr>
          <a:xfrm>
            <a:off x="793790" y="3221712"/>
            <a:ext cx="3345180" cy="354330"/>
          </a:xfrm>
          <a:prstGeom prst="rect">
            <a:avLst/>
          </a:prstGeom>
          <a:noFill/>
          <a:ln/>
        </p:spPr>
        <p:txBody>
          <a:bodyPr wrap="none" lIns="0" tIns="0" rIns="0" bIns="0" rtlCol="0" anchor="t"/>
          <a:lstStyle/>
          <a:p>
            <a:pPr algn="l" indent="0" marL="0">
              <a:lnSpc>
                <a:spcPts val="2750"/>
              </a:lnSpc>
              <a:buNone/>
            </a:pPr>
            <a:r>
              <a:rPr lang="en-US" sz="2200" dirty="0">
                <a:solidFill>
                  <a:srgbClr val="1B1B27"/>
                </a:solidFill>
                <a:latin typeface="Alexandria" pitchFamily="34" charset="0"/>
                <a:ea typeface="Alexandria" pitchFamily="34" charset="-122"/>
                <a:cs typeface="Alexandria" pitchFamily="34" charset="-120"/>
              </a:rPr>
              <a:t>Tạo &amp; Quản lý Khóa học</a:t>
            </a:r>
            <a:endParaRPr lang="en-US" sz="2200" dirty="0"/>
          </a:p>
        </p:txBody>
      </p:sp>
      <p:sp>
        <p:nvSpPr>
          <p:cNvPr id="4" name="Text 2"/>
          <p:cNvSpPr/>
          <p:nvPr/>
        </p:nvSpPr>
        <p:spPr>
          <a:xfrm>
            <a:off x="793790" y="3802856"/>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Giao diện trực quan cho phép người hướng dẫn dễ dàng tạo, chỉnh sửa và xuất bản các khóa học, bao gồm tải lên nội dung và thiết lập cấu trúc khóa học.</a:t>
            </a:r>
            <a:endParaRPr lang="en-US" sz="1750" dirty="0"/>
          </a:p>
        </p:txBody>
      </p:sp>
      <p:sp>
        <p:nvSpPr>
          <p:cNvPr id="5" name="Text 3"/>
          <p:cNvSpPr/>
          <p:nvPr/>
        </p:nvSpPr>
        <p:spPr>
          <a:xfrm>
            <a:off x="793790" y="5118378"/>
            <a:ext cx="4497110" cy="354330"/>
          </a:xfrm>
          <a:prstGeom prst="rect">
            <a:avLst/>
          </a:prstGeom>
          <a:noFill/>
          <a:ln/>
        </p:spPr>
        <p:txBody>
          <a:bodyPr wrap="none" lIns="0" tIns="0" rIns="0" bIns="0" rtlCol="0" anchor="t"/>
          <a:lstStyle/>
          <a:p>
            <a:pPr algn="l" indent="0" marL="0">
              <a:lnSpc>
                <a:spcPts val="2750"/>
              </a:lnSpc>
              <a:buNone/>
            </a:pPr>
            <a:r>
              <a:rPr lang="en-US" sz="2200" dirty="0">
                <a:solidFill>
                  <a:srgbClr val="1B1B27"/>
                </a:solidFill>
                <a:latin typeface="Alexandria" pitchFamily="34" charset="0"/>
                <a:ea typeface="Alexandria" pitchFamily="34" charset="-122"/>
                <a:cs typeface="Alexandria" pitchFamily="34" charset="-120"/>
              </a:rPr>
              <a:t>Công cụ Chấm điểm &amp; Phản hồi</a:t>
            </a:r>
            <a:endParaRPr lang="en-US" sz="2200" dirty="0"/>
          </a:p>
        </p:txBody>
      </p:sp>
      <p:sp>
        <p:nvSpPr>
          <p:cNvPr id="6" name="Text 4"/>
          <p:cNvSpPr/>
          <p:nvPr/>
        </p:nvSpPr>
        <p:spPr>
          <a:xfrm>
            <a:off x="793790" y="5699522"/>
            <a:ext cx="6244709" cy="725805"/>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Các công cụ để chấm điểm bài tập, cung cấp phản hồi chi tiết và theo dõi hiệu suất của học viên.</a:t>
            </a:r>
            <a:endParaRPr lang="en-US" sz="1750" dirty="0"/>
          </a:p>
        </p:txBody>
      </p:sp>
      <p:sp>
        <p:nvSpPr>
          <p:cNvPr id="7" name="Text 5"/>
          <p:cNvSpPr/>
          <p:nvPr/>
        </p:nvSpPr>
        <p:spPr>
          <a:xfrm>
            <a:off x="7599521" y="322171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B1B27"/>
                </a:solidFill>
                <a:latin typeface="Alexandria" pitchFamily="34" charset="0"/>
                <a:ea typeface="Alexandria" pitchFamily="34" charset="-122"/>
                <a:cs typeface="Alexandria" pitchFamily="34" charset="-120"/>
              </a:rPr>
              <a:t>Phân tích &amp; Báo cáo</a:t>
            </a:r>
            <a:endParaRPr lang="en-US" sz="2200" dirty="0"/>
          </a:p>
        </p:txBody>
      </p:sp>
      <p:sp>
        <p:nvSpPr>
          <p:cNvPr id="8" name="Text 6"/>
          <p:cNvSpPr/>
          <p:nvPr/>
        </p:nvSpPr>
        <p:spPr>
          <a:xfrm>
            <a:off x="7599521" y="3802856"/>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Bảng điều khiển quản trị với các báo cáo chuyên sâu về hiệu suất khóa học, tương tác của người học và doanh thu.</a:t>
            </a:r>
            <a:endParaRPr lang="en-US" sz="1750" dirty="0"/>
          </a:p>
        </p:txBody>
      </p:sp>
      <p:sp>
        <p:nvSpPr>
          <p:cNvPr id="9" name="Text 7"/>
          <p:cNvSpPr/>
          <p:nvPr/>
        </p:nvSpPr>
        <p:spPr>
          <a:xfrm>
            <a:off x="7599521" y="5118378"/>
            <a:ext cx="5326023" cy="354330"/>
          </a:xfrm>
          <a:prstGeom prst="rect">
            <a:avLst/>
          </a:prstGeom>
          <a:noFill/>
          <a:ln/>
        </p:spPr>
        <p:txBody>
          <a:bodyPr wrap="none" lIns="0" tIns="0" rIns="0" bIns="0" rtlCol="0" anchor="t"/>
          <a:lstStyle/>
          <a:p>
            <a:pPr algn="l" indent="0" marL="0">
              <a:lnSpc>
                <a:spcPts val="2750"/>
              </a:lnSpc>
              <a:buNone/>
            </a:pPr>
            <a:r>
              <a:rPr lang="en-US" sz="2200" dirty="0">
                <a:solidFill>
                  <a:srgbClr val="1B1B27"/>
                </a:solidFill>
                <a:latin typeface="Alexandria" pitchFamily="34" charset="0"/>
                <a:ea typeface="Alexandria" pitchFamily="34" charset="-122"/>
                <a:cs typeface="Alexandria" pitchFamily="34" charset="-120"/>
              </a:rPr>
              <a:t>Quản lý Người dùng &amp; Quyền truy cập</a:t>
            </a:r>
            <a:endParaRPr lang="en-US" sz="2200" dirty="0"/>
          </a:p>
        </p:txBody>
      </p:sp>
      <p:sp>
        <p:nvSpPr>
          <p:cNvPr id="10" name="Text 8"/>
          <p:cNvSpPr/>
          <p:nvPr/>
        </p:nvSpPr>
        <p:spPr>
          <a:xfrm>
            <a:off x="7599521" y="5699522"/>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Quản trị viên có thể quản lý tài khoản người dùng, phân quyền và kiểm soát quyền truy cập vào các khóa học và tính năng của nền tảng.</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960126"/>
            <a:ext cx="8726329" cy="708779"/>
          </a:xfrm>
          <a:prstGeom prst="rect">
            <a:avLst/>
          </a:prstGeom>
          <a:noFill/>
          <a:ln/>
        </p:spPr>
        <p:txBody>
          <a:bodyPr wrap="none" lIns="0" tIns="0" rIns="0" bIns="0" rtlCol="0" anchor="t"/>
          <a:lstStyle/>
          <a:p>
            <a:pPr algn="l" indent="0" marL="0">
              <a:lnSpc>
                <a:spcPts val="5550"/>
              </a:lnSpc>
              <a:buNone/>
            </a:pPr>
            <a:r>
              <a:rPr lang="en-US" sz="4450" dirty="0">
                <a:solidFill>
                  <a:srgbClr val="1B1B27"/>
                </a:solidFill>
                <a:latin typeface="Alexandria" pitchFamily="34" charset="0"/>
                <a:ea typeface="Alexandria" pitchFamily="34" charset="-122"/>
                <a:cs typeface="Alexandria" pitchFamily="34" charset="-120"/>
              </a:rPr>
              <a:t>Trải nghiệm Học tập Tương tác</a:t>
            </a:r>
            <a:endParaRPr lang="en-US" sz="4450" dirty="0"/>
          </a:p>
        </p:txBody>
      </p:sp>
      <p:pic>
        <p:nvPicPr>
          <p:cNvPr id="3" name="Image 0" descr="preencoded.png">    </p:cNvPr>
          <p:cNvPicPr>
            <a:picLocks noChangeAspect="1"/>
          </p:cNvPicPr>
          <p:nvPr/>
        </p:nvPicPr>
        <p:blipFill>
          <a:blip r:embed="rId1"/>
          <a:stretch>
            <a:fillRect/>
          </a:stretch>
        </p:blipFill>
        <p:spPr>
          <a:xfrm>
            <a:off x="793790" y="3122533"/>
            <a:ext cx="566976" cy="566976"/>
          </a:xfrm>
          <a:prstGeom prst="rect">
            <a:avLst/>
          </a:prstGeom>
        </p:spPr>
      </p:pic>
      <p:sp>
        <p:nvSpPr>
          <p:cNvPr id="4" name="Text 1"/>
          <p:cNvSpPr/>
          <p:nvPr/>
        </p:nvSpPr>
        <p:spPr>
          <a:xfrm>
            <a:off x="793790" y="3972997"/>
            <a:ext cx="2996089" cy="354330"/>
          </a:xfrm>
          <a:prstGeom prst="rect">
            <a:avLst/>
          </a:prstGeom>
          <a:noFill/>
          <a:ln/>
        </p:spPr>
        <p:txBody>
          <a:bodyPr wrap="none" lIns="0" tIns="0" rIns="0" bIns="0" rtlCol="0" anchor="t"/>
          <a:lstStyle/>
          <a:p>
            <a:pPr algn="l" indent="0" marL="0">
              <a:lnSpc>
                <a:spcPts val="2750"/>
              </a:lnSpc>
              <a:buNone/>
            </a:pPr>
            <a:r>
              <a:rPr lang="en-US" sz="2200" dirty="0">
                <a:solidFill>
                  <a:srgbClr val="404155"/>
                </a:solidFill>
                <a:latin typeface="Alexandria" pitchFamily="34" charset="0"/>
                <a:ea typeface="Alexandria" pitchFamily="34" charset="-122"/>
                <a:cs typeface="Alexandria" pitchFamily="34" charset="-120"/>
              </a:rPr>
              <a:t>Video chất lượng cao</a:t>
            </a:r>
            <a:endParaRPr lang="en-US" sz="2200" dirty="0"/>
          </a:p>
        </p:txBody>
      </p:sp>
      <p:sp>
        <p:nvSpPr>
          <p:cNvPr id="5" name="Text 2"/>
          <p:cNvSpPr/>
          <p:nvPr/>
        </p:nvSpPr>
        <p:spPr>
          <a:xfrm>
            <a:off x="793790" y="4463415"/>
            <a:ext cx="4158615" cy="1451610"/>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Nền tảng hỗ trợ phát trực tuyến video mượt mà, đảm bảo trải nghiệm xem không gián đoạn cho các bài giảng và nội dung khóa học.</a:t>
            </a:r>
            <a:endParaRPr lang="en-US" sz="1750" dirty="0"/>
          </a:p>
        </p:txBody>
      </p:sp>
      <p:pic>
        <p:nvPicPr>
          <p:cNvPr id="6" name="Image 1" descr="preencoded.png">    </p:cNvPr>
          <p:cNvPicPr>
            <a:picLocks noChangeAspect="1"/>
          </p:cNvPicPr>
          <p:nvPr/>
        </p:nvPicPr>
        <p:blipFill>
          <a:blip r:embed="rId2"/>
          <a:stretch>
            <a:fillRect/>
          </a:stretch>
        </p:blipFill>
        <p:spPr>
          <a:xfrm>
            <a:off x="5235893" y="3122533"/>
            <a:ext cx="566976" cy="566976"/>
          </a:xfrm>
          <a:prstGeom prst="rect">
            <a:avLst/>
          </a:prstGeom>
        </p:spPr>
      </p:pic>
      <p:sp>
        <p:nvSpPr>
          <p:cNvPr id="7" name="Text 3"/>
          <p:cNvSpPr/>
          <p:nvPr/>
        </p:nvSpPr>
        <p:spPr>
          <a:xfrm>
            <a:off x="5235893" y="397299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04155"/>
                </a:solidFill>
                <a:latin typeface="Alexandria" pitchFamily="34" charset="0"/>
                <a:ea typeface="Alexandria" pitchFamily="34" charset="-122"/>
                <a:cs typeface="Alexandria" pitchFamily="34" charset="-120"/>
              </a:rPr>
              <a:t>Bài tập Tương tác</a:t>
            </a:r>
            <a:endParaRPr lang="en-US" sz="2200" dirty="0"/>
          </a:p>
        </p:txBody>
      </p:sp>
      <p:sp>
        <p:nvSpPr>
          <p:cNvPr id="8" name="Text 4"/>
          <p:cNvSpPr/>
          <p:nvPr/>
        </p:nvSpPr>
        <p:spPr>
          <a:xfrm>
            <a:off x="5235893" y="4463415"/>
            <a:ext cx="4158615" cy="1451610"/>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Các loại bài tập đa dạng như câu hỏi trắc nghiệm, điền vào chỗ trống, kéo và thả, giúp người học củng cố kiến thức một cách chủ động.</a:t>
            </a:r>
            <a:endParaRPr lang="en-US" sz="1750" dirty="0"/>
          </a:p>
        </p:txBody>
      </p:sp>
      <p:pic>
        <p:nvPicPr>
          <p:cNvPr id="9" name="Image 2" descr="preencoded.png">    </p:cNvPr>
          <p:cNvPicPr>
            <a:picLocks noChangeAspect="1"/>
          </p:cNvPicPr>
          <p:nvPr/>
        </p:nvPicPr>
        <p:blipFill>
          <a:blip r:embed="rId3"/>
          <a:stretch>
            <a:fillRect/>
          </a:stretch>
        </p:blipFill>
        <p:spPr>
          <a:xfrm>
            <a:off x="9677995" y="3122533"/>
            <a:ext cx="566976" cy="566976"/>
          </a:xfrm>
          <a:prstGeom prst="rect">
            <a:avLst/>
          </a:prstGeom>
        </p:spPr>
      </p:pic>
      <p:sp>
        <p:nvSpPr>
          <p:cNvPr id="10" name="Text 5"/>
          <p:cNvSpPr/>
          <p:nvPr/>
        </p:nvSpPr>
        <p:spPr>
          <a:xfrm>
            <a:off x="9677995" y="3972997"/>
            <a:ext cx="4158615" cy="708660"/>
          </a:xfrm>
          <a:prstGeom prst="rect">
            <a:avLst/>
          </a:prstGeom>
          <a:noFill/>
          <a:ln/>
        </p:spPr>
        <p:txBody>
          <a:bodyPr wrap="square" lIns="0" tIns="0" rIns="0" bIns="0" rtlCol="0" anchor="t"/>
          <a:lstStyle/>
          <a:p>
            <a:pPr algn="l" indent="0" marL="0">
              <a:lnSpc>
                <a:spcPts val="2750"/>
              </a:lnSpc>
              <a:buNone/>
            </a:pPr>
            <a:r>
              <a:rPr lang="en-US" sz="2200" dirty="0">
                <a:solidFill>
                  <a:srgbClr val="404155"/>
                </a:solidFill>
                <a:latin typeface="Alexandria" pitchFamily="34" charset="0"/>
                <a:ea typeface="Alexandria" pitchFamily="34" charset="-122"/>
                <a:cs typeface="Alexandria" pitchFamily="34" charset="-120"/>
              </a:rPr>
              <a:t>Trò chuyện Trực tiếp &amp; Hỏi đáp</a:t>
            </a:r>
            <a:endParaRPr lang="en-US" sz="2200" dirty="0"/>
          </a:p>
        </p:txBody>
      </p:sp>
      <p:sp>
        <p:nvSpPr>
          <p:cNvPr id="11" name="Text 6"/>
          <p:cNvSpPr/>
          <p:nvPr/>
        </p:nvSpPr>
        <p:spPr>
          <a:xfrm>
            <a:off x="9677995" y="4817745"/>
            <a:ext cx="4158615" cy="1451610"/>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Tích hợp tính năng trò chuyện trực tiếp và hỏi đáp trong các buổi học trực tuyến hoặc các module bài giảng, tạo điều kiện tương tác tức thì.</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5897523" y="4000024"/>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1B1B27"/>
                </a:solidFill>
                <a:latin typeface="Alexandria" pitchFamily="34" charset="0"/>
                <a:ea typeface="Alexandria" pitchFamily="34" charset="-122"/>
                <a:cs typeface="Alexandria" pitchFamily="34" charset="-120"/>
              </a:rPr>
              <a:t>Chương 2</a:t>
            </a:r>
            <a:endParaRPr lang="en-US" sz="2200" dirty="0"/>
          </a:p>
        </p:txBody>
      </p:sp>
      <p:sp>
        <p:nvSpPr>
          <p:cNvPr id="4" name="Text 1"/>
          <p:cNvSpPr/>
          <p:nvPr/>
        </p:nvSpPr>
        <p:spPr>
          <a:xfrm>
            <a:off x="793790" y="4581168"/>
            <a:ext cx="13042821" cy="1417558"/>
          </a:xfrm>
          <a:prstGeom prst="rect">
            <a:avLst/>
          </a:prstGeom>
          <a:noFill/>
          <a:ln/>
        </p:spPr>
        <p:txBody>
          <a:bodyPr wrap="square" lIns="0" tIns="0" rIns="0" bIns="0" rtlCol="0" anchor="t"/>
          <a:lstStyle/>
          <a:p>
            <a:pPr algn="ctr" indent="0" marL="0">
              <a:lnSpc>
                <a:spcPts val="5550"/>
              </a:lnSpc>
              <a:buNone/>
            </a:pPr>
            <a:r>
              <a:rPr lang="en-US" sz="4450" dirty="0">
                <a:solidFill>
                  <a:srgbClr val="1B1B27"/>
                </a:solidFill>
                <a:latin typeface="Alexandria" pitchFamily="34" charset="0"/>
                <a:ea typeface="Alexandria" pitchFamily="34" charset="-122"/>
                <a:cs typeface="Alexandria" pitchFamily="34" charset="-120"/>
              </a:rPr>
              <a:t>Thiết kế Giao diện Người dùng (UI) &amp; Trải nghiệm Người dùng (UX)</a:t>
            </a:r>
            <a:endParaRPr lang="en-US" sz="4450" dirty="0"/>
          </a:p>
        </p:txBody>
      </p:sp>
      <p:sp>
        <p:nvSpPr>
          <p:cNvPr id="5" name="Text 2"/>
          <p:cNvSpPr/>
          <p:nvPr/>
        </p:nvSpPr>
        <p:spPr>
          <a:xfrm>
            <a:off x="793790" y="6338888"/>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Giao diện người dùng trực quan và trải nghiệm người dùng liền mạch là chìa khóa để giữ chân người học và khuyến khích họ quay lại. Chúng ta sẽ ưu tiên sự rõ ràng, dễ sử dụng và tính thẩm mỹ.</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493163"/>
            <a:ext cx="7347466" cy="708779"/>
          </a:xfrm>
          <a:prstGeom prst="rect">
            <a:avLst/>
          </a:prstGeom>
          <a:noFill/>
          <a:ln/>
        </p:spPr>
        <p:txBody>
          <a:bodyPr wrap="none" lIns="0" tIns="0" rIns="0" bIns="0" rtlCol="0" anchor="t"/>
          <a:lstStyle/>
          <a:p>
            <a:pPr algn="l" indent="0" marL="0">
              <a:lnSpc>
                <a:spcPts val="5550"/>
              </a:lnSpc>
              <a:buNone/>
            </a:pPr>
            <a:r>
              <a:rPr lang="en-US" sz="4450" dirty="0">
                <a:solidFill>
                  <a:srgbClr val="1B1B27"/>
                </a:solidFill>
                <a:latin typeface="Alexandria" pitchFamily="34" charset="0"/>
                <a:ea typeface="Alexandria" pitchFamily="34" charset="-122"/>
                <a:cs typeface="Alexandria" pitchFamily="34" charset="-120"/>
              </a:rPr>
              <a:t>Nguyên tắc Thiết kế UI/UX</a:t>
            </a:r>
            <a:endParaRPr lang="en-US" sz="4450" dirty="0"/>
          </a:p>
        </p:txBody>
      </p:sp>
      <p:sp>
        <p:nvSpPr>
          <p:cNvPr id="3" name="Shape 1"/>
          <p:cNvSpPr/>
          <p:nvPr/>
        </p:nvSpPr>
        <p:spPr>
          <a:xfrm>
            <a:off x="793790" y="2655570"/>
            <a:ext cx="13042821" cy="4080748"/>
          </a:xfrm>
          <a:prstGeom prst="roundRect">
            <a:avLst>
              <a:gd name="adj" fmla="val 2335"/>
            </a:avLst>
          </a:prstGeom>
          <a:solidFill>
            <a:srgbClr val="D2DDF9"/>
          </a:solidFill>
          <a:ln w="7620">
            <a:solidFill>
              <a:srgbClr val="B8C3DF"/>
            </a:solidFill>
            <a:prstDash val="solid"/>
          </a:ln>
        </p:spPr>
      </p:sp>
      <p:sp>
        <p:nvSpPr>
          <p:cNvPr id="4" name="Shape 2"/>
          <p:cNvSpPr/>
          <p:nvPr/>
        </p:nvSpPr>
        <p:spPr>
          <a:xfrm>
            <a:off x="801410" y="2663190"/>
            <a:ext cx="6513790" cy="2032754"/>
          </a:xfrm>
          <a:prstGeom prst="roundRect">
            <a:avLst>
              <a:gd name="adj" fmla="val 4687"/>
            </a:avLst>
          </a:prstGeom>
          <a:solidFill>
            <a:srgbClr val="D2DDF9"/>
          </a:solidFill>
          <a:ln/>
        </p:spPr>
      </p:sp>
      <p:sp>
        <p:nvSpPr>
          <p:cNvPr id="5" name="Text 3"/>
          <p:cNvSpPr/>
          <p:nvPr/>
        </p:nvSpPr>
        <p:spPr>
          <a:xfrm>
            <a:off x="1028224" y="289000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04155"/>
                </a:solidFill>
                <a:latin typeface="Alexandria" pitchFamily="34" charset="0"/>
                <a:ea typeface="Alexandria" pitchFamily="34" charset="-122"/>
                <a:cs typeface="Alexandria" pitchFamily="34" charset="-120"/>
              </a:rPr>
              <a:t>Dễ sử dụng</a:t>
            </a:r>
            <a:endParaRPr lang="en-US" sz="2200" dirty="0"/>
          </a:p>
        </p:txBody>
      </p:sp>
      <p:sp>
        <p:nvSpPr>
          <p:cNvPr id="6" name="Text 4"/>
          <p:cNvSpPr/>
          <p:nvPr/>
        </p:nvSpPr>
        <p:spPr>
          <a:xfrm>
            <a:off x="1028224" y="3380423"/>
            <a:ext cx="5720001" cy="725805"/>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Giao diện trực quan, dễ điều hướng, giảm thiểu số bước để hoàn thành tác vụ.</a:t>
            </a:r>
            <a:endParaRPr lang="en-US" sz="1750" dirty="0"/>
          </a:p>
        </p:txBody>
      </p:sp>
      <p:sp>
        <p:nvSpPr>
          <p:cNvPr id="7" name="Shape 5"/>
          <p:cNvSpPr/>
          <p:nvPr/>
        </p:nvSpPr>
        <p:spPr>
          <a:xfrm>
            <a:off x="7315200" y="2663190"/>
            <a:ext cx="6513790" cy="2032754"/>
          </a:xfrm>
          <a:prstGeom prst="rect">
            <a:avLst/>
          </a:prstGeom>
          <a:solidFill>
            <a:srgbClr val="D2DDF9"/>
          </a:solidFill>
          <a:ln/>
        </p:spPr>
      </p:sp>
      <p:sp>
        <p:nvSpPr>
          <p:cNvPr id="8" name="Shape 6"/>
          <p:cNvSpPr/>
          <p:nvPr/>
        </p:nvSpPr>
        <p:spPr>
          <a:xfrm>
            <a:off x="7315200" y="2663190"/>
            <a:ext cx="30480" cy="2032754"/>
          </a:xfrm>
          <a:prstGeom prst="roundRect">
            <a:avLst>
              <a:gd name="adj" fmla="val 312558"/>
            </a:avLst>
          </a:prstGeom>
          <a:solidFill>
            <a:srgbClr val="B8C3DF"/>
          </a:solidFill>
          <a:ln/>
        </p:spPr>
      </p:sp>
      <p:sp>
        <p:nvSpPr>
          <p:cNvPr id="9" name="Text 7"/>
          <p:cNvSpPr/>
          <p:nvPr/>
        </p:nvSpPr>
        <p:spPr>
          <a:xfrm>
            <a:off x="7882176" y="289000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04155"/>
                </a:solidFill>
                <a:latin typeface="Alexandria" pitchFamily="34" charset="0"/>
                <a:ea typeface="Alexandria" pitchFamily="34" charset="-122"/>
                <a:cs typeface="Alexandria" pitchFamily="34" charset="-120"/>
              </a:rPr>
              <a:t>Thiết kế Đáp ứng</a:t>
            </a:r>
            <a:endParaRPr lang="en-US" sz="2200" dirty="0"/>
          </a:p>
        </p:txBody>
      </p:sp>
      <p:sp>
        <p:nvSpPr>
          <p:cNvPr id="10" name="Text 8"/>
          <p:cNvSpPr/>
          <p:nvPr/>
        </p:nvSpPr>
        <p:spPr>
          <a:xfrm>
            <a:off x="7882176" y="3380423"/>
            <a:ext cx="5720001" cy="1088708"/>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Đảm bảo trang web hiển thị tốt và hoạt động mượt mà trên mọi thiết bị, từ máy tính để bàn đến điện thoại thông minh.</a:t>
            </a:r>
            <a:endParaRPr lang="en-US" sz="1750" dirty="0"/>
          </a:p>
        </p:txBody>
      </p:sp>
      <p:sp>
        <p:nvSpPr>
          <p:cNvPr id="11" name="Shape 9"/>
          <p:cNvSpPr/>
          <p:nvPr/>
        </p:nvSpPr>
        <p:spPr>
          <a:xfrm>
            <a:off x="7031712" y="3396020"/>
            <a:ext cx="566976" cy="566976"/>
          </a:xfrm>
          <a:prstGeom prst="roundRect">
            <a:avLst>
              <a:gd name="adj" fmla="val 16803"/>
            </a:avLst>
          </a:prstGeom>
          <a:solidFill>
            <a:srgbClr val="F9F9FF"/>
          </a:solidFill>
          <a:ln w="30480">
            <a:solidFill>
              <a:srgbClr val="B8C3DF"/>
            </a:solidFill>
            <a:prstDash val="solid"/>
          </a:ln>
        </p:spPr>
      </p:sp>
      <p:pic>
        <p:nvPicPr>
          <p:cNvPr id="12" name="Image 0" descr="preencoded.png">    </p:cNvPr>
          <p:cNvPicPr>
            <a:picLocks noChangeAspect="1"/>
          </p:cNvPicPr>
          <p:nvPr/>
        </p:nvPicPr>
        <p:blipFill>
          <a:blip r:embed="rId1"/>
          <a:stretch>
            <a:fillRect/>
          </a:stretch>
        </p:blipFill>
        <p:spPr>
          <a:xfrm>
            <a:off x="7173397" y="3502343"/>
            <a:ext cx="283488" cy="354330"/>
          </a:xfrm>
          <a:prstGeom prst="rect">
            <a:avLst/>
          </a:prstGeom>
        </p:spPr>
      </p:pic>
      <p:sp>
        <p:nvSpPr>
          <p:cNvPr id="13" name="Shape 10"/>
          <p:cNvSpPr/>
          <p:nvPr/>
        </p:nvSpPr>
        <p:spPr>
          <a:xfrm>
            <a:off x="801410" y="4695944"/>
            <a:ext cx="6513790" cy="2032754"/>
          </a:xfrm>
          <a:prstGeom prst="rect">
            <a:avLst/>
          </a:prstGeom>
          <a:solidFill>
            <a:srgbClr val="D2DDF9"/>
          </a:solidFill>
          <a:ln/>
        </p:spPr>
      </p:sp>
      <p:sp>
        <p:nvSpPr>
          <p:cNvPr id="14" name="Shape 11"/>
          <p:cNvSpPr/>
          <p:nvPr/>
        </p:nvSpPr>
        <p:spPr>
          <a:xfrm>
            <a:off x="801410" y="4695944"/>
            <a:ext cx="6513790" cy="30480"/>
          </a:xfrm>
          <a:prstGeom prst="roundRect">
            <a:avLst>
              <a:gd name="adj" fmla="val 312558"/>
            </a:avLst>
          </a:prstGeom>
          <a:solidFill>
            <a:srgbClr val="B8C3DF"/>
          </a:solidFill>
          <a:ln/>
        </p:spPr>
      </p:sp>
      <p:sp>
        <p:nvSpPr>
          <p:cNvPr id="15" name="Text 12"/>
          <p:cNvSpPr/>
          <p:nvPr/>
        </p:nvSpPr>
        <p:spPr>
          <a:xfrm>
            <a:off x="1028224" y="492275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04155"/>
                </a:solidFill>
                <a:latin typeface="Alexandria" pitchFamily="34" charset="0"/>
                <a:ea typeface="Alexandria" pitchFamily="34" charset="-122"/>
                <a:cs typeface="Alexandria" pitchFamily="34" charset="-120"/>
              </a:rPr>
              <a:t>Thẩm mỹ Hấp dẫn</a:t>
            </a:r>
            <a:endParaRPr lang="en-US" sz="2200" dirty="0"/>
          </a:p>
        </p:txBody>
      </p:sp>
      <p:sp>
        <p:nvSpPr>
          <p:cNvPr id="16" name="Text 13"/>
          <p:cNvSpPr/>
          <p:nvPr/>
        </p:nvSpPr>
        <p:spPr>
          <a:xfrm>
            <a:off x="1028224" y="5413177"/>
            <a:ext cx="5720001" cy="725805"/>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Sử dụng màu sắc và kiểu chữ hài hòa, bố cục sạch sẽ để tạo ra một trải nghiệm thị giác dễ chịu.</a:t>
            </a:r>
            <a:endParaRPr lang="en-US" sz="1750" dirty="0"/>
          </a:p>
        </p:txBody>
      </p:sp>
      <p:sp>
        <p:nvSpPr>
          <p:cNvPr id="17" name="Shape 14"/>
          <p:cNvSpPr/>
          <p:nvPr/>
        </p:nvSpPr>
        <p:spPr>
          <a:xfrm>
            <a:off x="7315200" y="4695944"/>
            <a:ext cx="6513790" cy="2032754"/>
          </a:xfrm>
          <a:prstGeom prst="rect">
            <a:avLst/>
          </a:prstGeom>
          <a:solidFill>
            <a:srgbClr val="D2DDF9"/>
          </a:solidFill>
          <a:ln/>
        </p:spPr>
      </p:sp>
      <p:sp>
        <p:nvSpPr>
          <p:cNvPr id="18" name="Shape 15"/>
          <p:cNvSpPr/>
          <p:nvPr/>
        </p:nvSpPr>
        <p:spPr>
          <a:xfrm>
            <a:off x="7315200" y="4695944"/>
            <a:ext cx="30480" cy="2032754"/>
          </a:xfrm>
          <a:prstGeom prst="roundRect">
            <a:avLst>
              <a:gd name="adj" fmla="val 312558"/>
            </a:avLst>
          </a:prstGeom>
          <a:solidFill>
            <a:srgbClr val="B8C3DF"/>
          </a:solidFill>
          <a:ln/>
        </p:spPr>
      </p:sp>
      <p:sp>
        <p:nvSpPr>
          <p:cNvPr id="19" name="Shape 16"/>
          <p:cNvSpPr/>
          <p:nvPr/>
        </p:nvSpPr>
        <p:spPr>
          <a:xfrm>
            <a:off x="7315200" y="4695944"/>
            <a:ext cx="6513790" cy="30480"/>
          </a:xfrm>
          <a:prstGeom prst="roundRect">
            <a:avLst>
              <a:gd name="adj" fmla="val 312558"/>
            </a:avLst>
          </a:prstGeom>
          <a:solidFill>
            <a:srgbClr val="B8C3DF"/>
          </a:solidFill>
          <a:ln/>
        </p:spPr>
      </p:sp>
      <p:sp>
        <p:nvSpPr>
          <p:cNvPr id="20" name="Text 17"/>
          <p:cNvSpPr/>
          <p:nvPr/>
        </p:nvSpPr>
        <p:spPr>
          <a:xfrm>
            <a:off x="7882176" y="492275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04155"/>
                </a:solidFill>
                <a:latin typeface="Alexandria" pitchFamily="34" charset="0"/>
                <a:ea typeface="Alexandria" pitchFamily="34" charset="-122"/>
                <a:cs typeface="Alexandria" pitchFamily="34" charset="-120"/>
              </a:rPr>
              <a:t>Phản hồi Rõ ràng</a:t>
            </a:r>
            <a:endParaRPr lang="en-US" sz="2200" dirty="0"/>
          </a:p>
        </p:txBody>
      </p:sp>
      <p:sp>
        <p:nvSpPr>
          <p:cNvPr id="21" name="Text 18"/>
          <p:cNvSpPr/>
          <p:nvPr/>
        </p:nvSpPr>
        <p:spPr>
          <a:xfrm>
            <a:off x="7882176" y="5413177"/>
            <a:ext cx="5720001" cy="1088708"/>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Cung cấp phản hồi ngay lập tức cho người dùng về hành động của họ, giúp họ hiểu rõ trạng thái hiện tại của hệ thống.</a:t>
            </a:r>
            <a:endParaRPr lang="en-US" sz="1750" dirty="0"/>
          </a:p>
        </p:txBody>
      </p:sp>
      <p:sp>
        <p:nvSpPr>
          <p:cNvPr id="22" name="Shape 19"/>
          <p:cNvSpPr/>
          <p:nvPr/>
        </p:nvSpPr>
        <p:spPr>
          <a:xfrm>
            <a:off x="7031712" y="5428774"/>
            <a:ext cx="566976" cy="566976"/>
          </a:xfrm>
          <a:prstGeom prst="roundRect">
            <a:avLst>
              <a:gd name="adj" fmla="val 16803"/>
            </a:avLst>
          </a:prstGeom>
          <a:solidFill>
            <a:srgbClr val="F9F9FF"/>
          </a:solidFill>
          <a:ln w="30480">
            <a:solidFill>
              <a:srgbClr val="B8C3DF"/>
            </a:solidFill>
            <a:prstDash val="solid"/>
          </a:ln>
        </p:spPr>
      </p:sp>
      <p:pic>
        <p:nvPicPr>
          <p:cNvPr id="23" name="Image 1" descr="preencoded.png">    </p:cNvPr>
          <p:cNvPicPr>
            <a:picLocks noChangeAspect="1"/>
          </p:cNvPicPr>
          <p:nvPr/>
        </p:nvPicPr>
        <p:blipFill>
          <a:blip r:embed="rId2"/>
          <a:stretch>
            <a:fillRect/>
          </a:stretch>
        </p:blipFill>
        <p:spPr>
          <a:xfrm>
            <a:off x="7173397" y="5535097"/>
            <a:ext cx="283488" cy="35433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892612"/>
            <a:ext cx="9962317" cy="708779"/>
          </a:xfrm>
          <a:prstGeom prst="rect">
            <a:avLst/>
          </a:prstGeom>
          <a:noFill/>
          <a:ln/>
        </p:spPr>
        <p:txBody>
          <a:bodyPr wrap="none" lIns="0" tIns="0" rIns="0" bIns="0" rtlCol="0" anchor="t"/>
          <a:lstStyle/>
          <a:p>
            <a:pPr algn="l" indent="0" marL="0">
              <a:lnSpc>
                <a:spcPts val="5550"/>
              </a:lnSpc>
              <a:buNone/>
            </a:pPr>
            <a:r>
              <a:rPr lang="en-US" sz="4450" dirty="0">
                <a:solidFill>
                  <a:srgbClr val="1B1B27"/>
                </a:solidFill>
                <a:latin typeface="Alexandria" pitchFamily="34" charset="0"/>
                <a:ea typeface="Alexandria" pitchFamily="34" charset="-122"/>
                <a:cs typeface="Alexandria" pitchFamily="34" charset="-120"/>
              </a:rPr>
              <a:t>Tối ưu hóa Trải nghiệm Người dùng</a:t>
            </a:r>
            <a:endParaRPr lang="en-US" sz="4450" dirty="0"/>
          </a:p>
        </p:txBody>
      </p:sp>
      <p:sp>
        <p:nvSpPr>
          <p:cNvPr id="3" name="Text 1"/>
          <p:cNvSpPr/>
          <p:nvPr/>
        </p:nvSpPr>
        <p:spPr>
          <a:xfrm>
            <a:off x="793790" y="2145625"/>
            <a:ext cx="7604284" cy="1088708"/>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404155"/>
                </a:solidFill>
                <a:latin typeface="Nobile" pitchFamily="34" charset="0"/>
                <a:ea typeface="Nobile" pitchFamily="34" charset="-122"/>
                <a:cs typeface="Nobile" pitchFamily="34" charset="-120"/>
              </a:rPr>
              <a:t>Điều hướng Rõ ràng:</a:t>
            </a:r>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 Đảm bảo menu và các liên kết được tổ chức logic, giúp người dùng dễ dàng tìm thấy thông tin và khóa học mong muốn.</a:t>
            </a:r>
            <a:endParaRPr lang="en-US" sz="1750" dirty="0"/>
          </a:p>
        </p:txBody>
      </p:sp>
      <p:sp>
        <p:nvSpPr>
          <p:cNvPr id="4" name="Text 2"/>
          <p:cNvSpPr/>
          <p:nvPr/>
        </p:nvSpPr>
        <p:spPr>
          <a:xfrm>
            <a:off x="793790" y="3313628"/>
            <a:ext cx="7604284"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404155"/>
                </a:solidFill>
                <a:latin typeface="Nobile" pitchFamily="34" charset="0"/>
                <a:ea typeface="Nobile" pitchFamily="34" charset="-122"/>
                <a:cs typeface="Nobile" pitchFamily="34" charset="-120"/>
              </a:rPr>
              <a:t>Khả năng truy cập:</a:t>
            </a:r>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 Thiết kế phù hợp với người dùng khuyết tật, tuân thủ các tiêu chuẩn về khả năng truy cập web (WCAG).</a:t>
            </a:r>
            <a:endParaRPr lang="en-US" sz="1750" dirty="0"/>
          </a:p>
        </p:txBody>
      </p:sp>
      <p:sp>
        <p:nvSpPr>
          <p:cNvPr id="5" name="Text 3"/>
          <p:cNvSpPr/>
          <p:nvPr/>
        </p:nvSpPr>
        <p:spPr>
          <a:xfrm>
            <a:off x="793790" y="4118729"/>
            <a:ext cx="7604284" cy="1088708"/>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404155"/>
                </a:solidFill>
                <a:latin typeface="Nobile" pitchFamily="34" charset="0"/>
                <a:ea typeface="Nobile" pitchFamily="34" charset="-122"/>
                <a:cs typeface="Nobile" pitchFamily="34" charset="-120"/>
              </a:rPr>
              <a:t>Thời gian Tải trang Nhanh:</a:t>
            </a:r>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 Tối ưu hóa hình ảnh, mã và máy chủ để giảm thiểu thời gian tải trang, cải thiện sự hài lòng của người dùng.</a:t>
            </a:r>
            <a:endParaRPr lang="en-US" sz="1750" dirty="0"/>
          </a:p>
        </p:txBody>
      </p:sp>
      <p:sp>
        <p:nvSpPr>
          <p:cNvPr id="6" name="Text 4"/>
          <p:cNvSpPr/>
          <p:nvPr/>
        </p:nvSpPr>
        <p:spPr>
          <a:xfrm>
            <a:off x="793790" y="5286732"/>
            <a:ext cx="7604284" cy="1088708"/>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404155"/>
                </a:solidFill>
                <a:latin typeface="Nobile" pitchFamily="34" charset="0"/>
                <a:ea typeface="Nobile" pitchFamily="34" charset="-122"/>
                <a:cs typeface="Nobile" pitchFamily="34" charset="-120"/>
              </a:rPr>
              <a:t>Thiết kế nhất quán:</a:t>
            </a:r>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 Đảm bảo tính nhất quán về hình ảnh và tương tác trên toàn bộ nền tảng để tạo cảm giác quen thuộc và tin cậy.</a:t>
            </a:r>
            <a:endParaRPr lang="en-US" sz="1750" dirty="0"/>
          </a:p>
        </p:txBody>
      </p:sp>
      <p:pic>
        <p:nvPicPr>
          <p:cNvPr id="7" name="Image 0" descr="preencoded.png">    </p:cNvPr>
          <p:cNvPicPr>
            <a:picLocks noChangeAspect="1"/>
          </p:cNvPicPr>
          <p:nvPr/>
        </p:nvPicPr>
        <p:blipFill>
          <a:blip r:embed="rId1"/>
          <a:stretch>
            <a:fillRect/>
          </a:stretch>
        </p:blipFill>
        <p:spPr>
          <a:xfrm>
            <a:off x="8959096" y="2196703"/>
            <a:ext cx="4885015" cy="488501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45438" y="507563"/>
            <a:ext cx="4610338" cy="576263"/>
          </a:xfrm>
          <a:prstGeom prst="rect">
            <a:avLst/>
          </a:prstGeom>
          <a:noFill/>
          <a:ln/>
        </p:spPr>
        <p:txBody>
          <a:bodyPr wrap="none" lIns="0" tIns="0" rIns="0" bIns="0" rtlCol="0" anchor="t"/>
          <a:lstStyle/>
          <a:p>
            <a:pPr algn="l" indent="0" marL="0">
              <a:lnSpc>
                <a:spcPts val="4500"/>
              </a:lnSpc>
              <a:buNone/>
            </a:pPr>
            <a:r>
              <a:rPr lang="en-US" sz="3600" dirty="0">
                <a:solidFill>
                  <a:srgbClr val="1B1B27"/>
                </a:solidFill>
                <a:latin typeface="Alexandria" pitchFamily="34" charset="0"/>
                <a:ea typeface="Alexandria" pitchFamily="34" charset="-122"/>
                <a:cs typeface="Alexandria" pitchFamily="34" charset="-120"/>
              </a:rPr>
              <a:t>Lộ trình Triển khai</a:t>
            </a:r>
            <a:endParaRPr lang="en-US" sz="3600" dirty="0"/>
          </a:p>
        </p:txBody>
      </p:sp>
      <p:pic>
        <p:nvPicPr>
          <p:cNvPr id="3" name="Image 0" descr="preencoded.png">    </p:cNvPr>
          <p:cNvPicPr>
            <a:picLocks noChangeAspect="1"/>
          </p:cNvPicPr>
          <p:nvPr/>
        </p:nvPicPr>
        <p:blipFill>
          <a:blip r:embed="rId1"/>
          <a:stretch>
            <a:fillRect/>
          </a:stretch>
        </p:blipFill>
        <p:spPr>
          <a:xfrm>
            <a:off x="645438" y="1452563"/>
            <a:ext cx="553164" cy="1143000"/>
          </a:xfrm>
          <a:prstGeom prst="rect">
            <a:avLst/>
          </a:prstGeom>
        </p:spPr>
      </p:pic>
      <p:sp>
        <p:nvSpPr>
          <p:cNvPr id="4" name="Text 1"/>
          <p:cNvSpPr/>
          <p:nvPr/>
        </p:nvSpPr>
        <p:spPr>
          <a:xfrm>
            <a:off x="1382911" y="1636871"/>
            <a:ext cx="4484965" cy="288131"/>
          </a:xfrm>
          <a:prstGeom prst="rect">
            <a:avLst/>
          </a:prstGeom>
          <a:noFill/>
          <a:ln/>
        </p:spPr>
        <p:txBody>
          <a:bodyPr wrap="none" lIns="0" tIns="0" rIns="0" bIns="0" rtlCol="0" anchor="t"/>
          <a:lstStyle/>
          <a:p>
            <a:pPr algn="l" indent="0" marL="0">
              <a:lnSpc>
                <a:spcPts val="2250"/>
              </a:lnSpc>
              <a:buNone/>
            </a:pPr>
            <a:r>
              <a:rPr lang="en-US" sz="1800" dirty="0">
                <a:solidFill>
                  <a:srgbClr val="404155"/>
                </a:solidFill>
                <a:latin typeface="Alexandria" pitchFamily="34" charset="0"/>
                <a:ea typeface="Alexandria" pitchFamily="34" charset="-122"/>
                <a:cs typeface="Alexandria" pitchFamily="34" charset="-120"/>
              </a:rPr>
              <a:t>Giai đoạn 1: Lập kế hoạch &amp; Nghiên cứu</a:t>
            </a:r>
            <a:endParaRPr lang="en-US" sz="1800" dirty="0"/>
          </a:p>
        </p:txBody>
      </p:sp>
      <p:sp>
        <p:nvSpPr>
          <p:cNvPr id="5" name="Text 2"/>
          <p:cNvSpPr/>
          <p:nvPr/>
        </p:nvSpPr>
        <p:spPr>
          <a:xfrm>
            <a:off x="1382911" y="2035612"/>
            <a:ext cx="12602051" cy="295037"/>
          </a:xfrm>
          <a:prstGeom prst="rect">
            <a:avLst/>
          </a:prstGeom>
          <a:noFill/>
          <a:ln/>
        </p:spPr>
        <p:txBody>
          <a:bodyPr wrap="none" lIns="0" tIns="0" rIns="0" bIns="0" rtlCol="0" anchor="t"/>
          <a:lstStyle/>
          <a:p>
            <a:pPr algn="l" indent="0" marL="0">
              <a:lnSpc>
                <a:spcPts val="2300"/>
              </a:lnSpc>
              <a:buNone/>
            </a:pPr>
            <a:r>
              <a:rPr lang="en-US" sz="1450" dirty="0">
                <a:solidFill>
                  <a:srgbClr val="404155"/>
                </a:solidFill>
                <a:latin typeface="Nobile" pitchFamily="34" charset="0"/>
                <a:ea typeface="Nobile" pitchFamily="34" charset="-122"/>
                <a:cs typeface="Nobile" pitchFamily="34" charset="-120"/>
              </a:rPr>
              <a:t>Xác định yêu cầu chi tiết, nghiên cứu đối thủ cạnh tranh, và lập kế hoạch kiến trúc thông tin.</a:t>
            </a:r>
            <a:endParaRPr lang="en-US" sz="1450" dirty="0"/>
          </a:p>
        </p:txBody>
      </p:sp>
      <p:pic>
        <p:nvPicPr>
          <p:cNvPr id="6" name="Image 1" descr="preencoded.png">    </p:cNvPr>
          <p:cNvPicPr>
            <a:picLocks noChangeAspect="1"/>
          </p:cNvPicPr>
          <p:nvPr/>
        </p:nvPicPr>
        <p:blipFill>
          <a:blip r:embed="rId2"/>
          <a:stretch>
            <a:fillRect/>
          </a:stretch>
        </p:blipFill>
        <p:spPr>
          <a:xfrm>
            <a:off x="922020" y="2743319"/>
            <a:ext cx="553164" cy="1143000"/>
          </a:xfrm>
          <a:prstGeom prst="rect">
            <a:avLst/>
          </a:prstGeom>
        </p:spPr>
      </p:pic>
      <p:sp>
        <p:nvSpPr>
          <p:cNvPr id="7" name="Text 3"/>
          <p:cNvSpPr/>
          <p:nvPr/>
        </p:nvSpPr>
        <p:spPr>
          <a:xfrm>
            <a:off x="1659493" y="2927628"/>
            <a:ext cx="3576995" cy="288131"/>
          </a:xfrm>
          <a:prstGeom prst="rect">
            <a:avLst/>
          </a:prstGeom>
          <a:noFill/>
          <a:ln/>
        </p:spPr>
        <p:txBody>
          <a:bodyPr wrap="none" lIns="0" tIns="0" rIns="0" bIns="0" rtlCol="0" anchor="t"/>
          <a:lstStyle/>
          <a:p>
            <a:pPr algn="l" indent="0" marL="0">
              <a:lnSpc>
                <a:spcPts val="2250"/>
              </a:lnSpc>
              <a:buNone/>
            </a:pPr>
            <a:r>
              <a:rPr lang="en-US" sz="1800" dirty="0">
                <a:solidFill>
                  <a:srgbClr val="404155"/>
                </a:solidFill>
                <a:latin typeface="Alexandria" pitchFamily="34" charset="0"/>
                <a:ea typeface="Alexandria" pitchFamily="34" charset="-122"/>
                <a:cs typeface="Alexandria" pitchFamily="34" charset="-120"/>
              </a:rPr>
              <a:t>Giai đoạn 2: Thiết kế &amp; Tạo mẫu</a:t>
            </a:r>
            <a:endParaRPr lang="en-US" sz="1800" dirty="0"/>
          </a:p>
        </p:txBody>
      </p:sp>
      <p:sp>
        <p:nvSpPr>
          <p:cNvPr id="8" name="Text 4"/>
          <p:cNvSpPr/>
          <p:nvPr/>
        </p:nvSpPr>
        <p:spPr>
          <a:xfrm>
            <a:off x="1659493" y="3326368"/>
            <a:ext cx="12325469" cy="295037"/>
          </a:xfrm>
          <a:prstGeom prst="rect">
            <a:avLst/>
          </a:prstGeom>
          <a:noFill/>
          <a:ln/>
        </p:spPr>
        <p:txBody>
          <a:bodyPr wrap="none" lIns="0" tIns="0" rIns="0" bIns="0" rtlCol="0" anchor="t"/>
          <a:lstStyle/>
          <a:p>
            <a:pPr algn="l" indent="0" marL="0">
              <a:lnSpc>
                <a:spcPts val="2300"/>
              </a:lnSpc>
              <a:buNone/>
            </a:pPr>
            <a:r>
              <a:rPr lang="en-US" sz="1450" dirty="0">
                <a:solidFill>
                  <a:srgbClr val="404155"/>
                </a:solidFill>
                <a:latin typeface="Nobile" pitchFamily="34" charset="0"/>
                <a:ea typeface="Nobile" pitchFamily="34" charset="-122"/>
                <a:cs typeface="Nobile" pitchFamily="34" charset="-120"/>
              </a:rPr>
              <a:t>Phát triển wireframe, mock-up UI/UX, và tạo các nguyên mẫu để kiểm tra người dùng.</a:t>
            </a:r>
            <a:endParaRPr lang="en-US" sz="1450" dirty="0"/>
          </a:p>
        </p:txBody>
      </p:sp>
      <p:pic>
        <p:nvPicPr>
          <p:cNvPr id="9" name="Image 2" descr="preencoded.png">    </p:cNvPr>
          <p:cNvPicPr>
            <a:picLocks noChangeAspect="1"/>
          </p:cNvPicPr>
          <p:nvPr/>
        </p:nvPicPr>
        <p:blipFill>
          <a:blip r:embed="rId3"/>
          <a:stretch>
            <a:fillRect/>
          </a:stretch>
        </p:blipFill>
        <p:spPr>
          <a:xfrm>
            <a:off x="1198602" y="4034076"/>
            <a:ext cx="553164" cy="1143000"/>
          </a:xfrm>
          <a:prstGeom prst="rect">
            <a:avLst/>
          </a:prstGeom>
        </p:spPr>
      </p:pic>
      <p:sp>
        <p:nvSpPr>
          <p:cNvPr id="10" name="Text 5"/>
          <p:cNvSpPr/>
          <p:nvPr/>
        </p:nvSpPr>
        <p:spPr>
          <a:xfrm>
            <a:off x="1936075" y="4218384"/>
            <a:ext cx="3885724" cy="288131"/>
          </a:xfrm>
          <a:prstGeom prst="rect">
            <a:avLst/>
          </a:prstGeom>
          <a:noFill/>
          <a:ln/>
        </p:spPr>
        <p:txBody>
          <a:bodyPr wrap="none" lIns="0" tIns="0" rIns="0" bIns="0" rtlCol="0" anchor="t"/>
          <a:lstStyle/>
          <a:p>
            <a:pPr algn="l" indent="0" marL="0">
              <a:lnSpc>
                <a:spcPts val="2250"/>
              </a:lnSpc>
              <a:buNone/>
            </a:pPr>
            <a:r>
              <a:rPr lang="en-US" sz="1800" dirty="0">
                <a:solidFill>
                  <a:srgbClr val="404155"/>
                </a:solidFill>
                <a:latin typeface="Alexandria" pitchFamily="34" charset="0"/>
                <a:ea typeface="Alexandria" pitchFamily="34" charset="-122"/>
                <a:cs typeface="Alexandria" pitchFamily="34" charset="-120"/>
              </a:rPr>
              <a:t>Giai đoạn 3: Phát triển &amp; Kiểm thử</a:t>
            </a:r>
            <a:endParaRPr lang="en-US" sz="1800" dirty="0"/>
          </a:p>
        </p:txBody>
      </p:sp>
      <p:sp>
        <p:nvSpPr>
          <p:cNvPr id="11" name="Text 6"/>
          <p:cNvSpPr/>
          <p:nvPr/>
        </p:nvSpPr>
        <p:spPr>
          <a:xfrm>
            <a:off x="1936075" y="4617125"/>
            <a:ext cx="12048887" cy="295037"/>
          </a:xfrm>
          <a:prstGeom prst="rect">
            <a:avLst/>
          </a:prstGeom>
          <a:noFill/>
          <a:ln/>
        </p:spPr>
        <p:txBody>
          <a:bodyPr wrap="none" lIns="0" tIns="0" rIns="0" bIns="0" rtlCol="0" anchor="t"/>
          <a:lstStyle/>
          <a:p>
            <a:pPr algn="l" indent="0" marL="0">
              <a:lnSpc>
                <a:spcPts val="2300"/>
              </a:lnSpc>
              <a:buNone/>
            </a:pPr>
            <a:r>
              <a:rPr lang="en-US" sz="1450" dirty="0">
                <a:solidFill>
                  <a:srgbClr val="404155"/>
                </a:solidFill>
                <a:latin typeface="Nobile" pitchFamily="34" charset="0"/>
                <a:ea typeface="Nobile" pitchFamily="34" charset="-122"/>
                <a:cs typeface="Nobile" pitchFamily="34" charset="-120"/>
              </a:rPr>
              <a:t>Xây dựng các module chức năng, tích hợp hệ thống và tiến hành kiểm thử toàn diện.</a:t>
            </a:r>
            <a:endParaRPr lang="en-US" sz="1450" dirty="0"/>
          </a:p>
        </p:txBody>
      </p:sp>
      <p:pic>
        <p:nvPicPr>
          <p:cNvPr id="12" name="Image 3" descr="preencoded.png">    </p:cNvPr>
          <p:cNvPicPr>
            <a:picLocks noChangeAspect="1"/>
          </p:cNvPicPr>
          <p:nvPr/>
        </p:nvPicPr>
        <p:blipFill>
          <a:blip r:embed="rId4"/>
          <a:stretch>
            <a:fillRect/>
          </a:stretch>
        </p:blipFill>
        <p:spPr>
          <a:xfrm>
            <a:off x="1475303" y="5324832"/>
            <a:ext cx="553164" cy="1143000"/>
          </a:xfrm>
          <a:prstGeom prst="rect">
            <a:avLst/>
          </a:prstGeom>
        </p:spPr>
      </p:pic>
      <p:sp>
        <p:nvSpPr>
          <p:cNvPr id="13" name="Text 7"/>
          <p:cNvSpPr/>
          <p:nvPr/>
        </p:nvSpPr>
        <p:spPr>
          <a:xfrm>
            <a:off x="2212777" y="5509141"/>
            <a:ext cx="3636288" cy="288131"/>
          </a:xfrm>
          <a:prstGeom prst="rect">
            <a:avLst/>
          </a:prstGeom>
          <a:noFill/>
          <a:ln/>
        </p:spPr>
        <p:txBody>
          <a:bodyPr wrap="none" lIns="0" tIns="0" rIns="0" bIns="0" rtlCol="0" anchor="t"/>
          <a:lstStyle/>
          <a:p>
            <a:pPr algn="l" indent="0" marL="0">
              <a:lnSpc>
                <a:spcPts val="2250"/>
              </a:lnSpc>
              <a:buNone/>
            </a:pPr>
            <a:r>
              <a:rPr lang="en-US" sz="1800" dirty="0">
                <a:solidFill>
                  <a:srgbClr val="404155"/>
                </a:solidFill>
                <a:latin typeface="Alexandria" pitchFamily="34" charset="0"/>
                <a:ea typeface="Alexandria" pitchFamily="34" charset="-122"/>
                <a:cs typeface="Alexandria" pitchFamily="34" charset="-120"/>
              </a:rPr>
              <a:t>Giai đoạn 4: Triển khai &amp; Ra mắt</a:t>
            </a:r>
            <a:endParaRPr lang="en-US" sz="1800" dirty="0"/>
          </a:p>
        </p:txBody>
      </p:sp>
      <p:sp>
        <p:nvSpPr>
          <p:cNvPr id="14" name="Text 8"/>
          <p:cNvSpPr/>
          <p:nvPr/>
        </p:nvSpPr>
        <p:spPr>
          <a:xfrm>
            <a:off x="2212777" y="5907881"/>
            <a:ext cx="11772186" cy="295037"/>
          </a:xfrm>
          <a:prstGeom prst="rect">
            <a:avLst/>
          </a:prstGeom>
          <a:noFill/>
          <a:ln/>
        </p:spPr>
        <p:txBody>
          <a:bodyPr wrap="none" lIns="0" tIns="0" rIns="0" bIns="0" rtlCol="0" anchor="t"/>
          <a:lstStyle/>
          <a:p>
            <a:pPr algn="l" indent="0" marL="0">
              <a:lnSpc>
                <a:spcPts val="2300"/>
              </a:lnSpc>
              <a:buNone/>
            </a:pPr>
            <a:r>
              <a:rPr lang="en-US" sz="1450" dirty="0">
                <a:solidFill>
                  <a:srgbClr val="404155"/>
                </a:solidFill>
                <a:latin typeface="Nobile" pitchFamily="34" charset="0"/>
                <a:ea typeface="Nobile" pitchFamily="34" charset="-122"/>
                <a:cs typeface="Nobile" pitchFamily="34" charset="-120"/>
              </a:rPr>
              <a:t>Phát hành nền tảng, theo dõi hiệu suất và thu thập phản hồi ban đầu.</a:t>
            </a:r>
            <a:endParaRPr lang="en-US" sz="1450" dirty="0"/>
          </a:p>
        </p:txBody>
      </p:sp>
      <p:pic>
        <p:nvPicPr>
          <p:cNvPr id="15" name="Image 4" descr="preencoded.png">    </p:cNvPr>
          <p:cNvPicPr>
            <a:picLocks noChangeAspect="1"/>
          </p:cNvPicPr>
          <p:nvPr/>
        </p:nvPicPr>
        <p:blipFill>
          <a:blip r:embed="rId5"/>
          <a:stretch>
            <a:fillRect/>
          </a:stretch>
        </p:blipFill>
        <p:spPr>
          <a:xfrm>
            <a:off x="1198602" y="6615589"/>
            <a:ext cx="553164" cy="1143000"/>
          </a:xfrm>
          <a:prstGeom prst="rect">
            <a:avLst/>
          </a:prstGeom>
        </p:spPr>
      </p:pic>
      <p:sp>
        <p:nvSpPr>
          <p:cNvPr id="16" name="Text 9"/>
          <p:cNvSpPr/>
          <p:nvPr/>
        </p:nvSpPr>
        <p:spPr>
          <a:xfrm>
            <a:off x="1936075" y="6799898"/>
            <a:ext cx="3577471" cy="288131"/>
          </a:xfrm>
          <a:prstGeom prst="rect">
            <a:avLst/>
          </a:prstGeom>
          <a:noFill/>
          <a:ln/>
        </p:spPr>
        <p:txBody>
          <a:bodyPr wrap="none" lIns="0" tIns="0" rIns="0" bIns="0" rtlCol="0" anchor="t"/>
          <a:lstStyle/>
          <a:p>
            <a:pPr algn="l" indent="0" marL="0">
              <a:lnSpc>
                <a:spcPts val="2250"/>
              </a:lnSpc>
              <a:buNone/>
            </a:pPr>
            <a:r>
              <a:rPr lang="en-US" sz="1800" dirty="0">
                <a:solidFill>
                  <a:srgbClr val="404155"/>
                </a:solidFill>
                <a:latin typeface="Alexandria" pitchFamily="34" charset="0"/>
                <a:ea typeface="Alexandria" pitchFamily="34" charset="-122"/>
                <a:cs typeface="Alexandria" pitchFamily="34" charset="-120"/>
              </a:rPr>
              <a:t>Giai đoạn 5: Bảo trì &amp; Phát triển</a:t>
            </a:r>
            <a:endParaRPr lang="en-US" sz="1800" dirty="0"/>
          </a:p>
        </p:txBody>
      </p:sp>
      <p:sp>
        <p:nvSpPr>
          <p:cNvPr id="17" name="Text 10"/>
          <p:cNvSpPr/>
          <p:nvPr/>
        </p:nvSpPr>
        <p:spPr>
          <a:xfrm>
            <a:off x="1936075" y="7198638"/>
            <a:ext cx="12048887" cy="295037"/>
          </a:xfrm>
          <a:prstGeom prst="rect">
            <a:avLst/>
          </a:prstGeom>
          <a:noFill/>
          <a:ln/>
        </p:spPr>
        <p:txBody>
          <a:bodyPr wrap="none" lIns="0" tIns="0" rIns="0" bIns="0" rtlCol="0" anchor="t"/>
          <a:lstStyle/>
          <a:p>
            <a:pPr algn="l" indent="0" marL="0">
              <a:lnSpc>
                <a:spcPts val="2300"/>
              </a:lnSpc>
              <a:buNone/>
            </a:pPr>
            <a:r>
              <a:rPr lang="en-US" sz="1450" dirty="0">
                <a:solidFill>
                  <a:srgbClr val="404155"/>
                </a:solidFill>
                <a:latin typeface="Nobile" pitchFamily="34" charset="0"/>
                <a:ea typeface="Nobile" pitchFamily="34" charset="-122"/>
                <a:cs typeface="Nobile" pitchFamily="34" charset="-120"/>
              </a:rPr>
              <a:t>Liên tục cập nhật, bảo trì hệ thống và thêm các tính năng mới dựa trên phản hồi của người dùng.</a:t>
            </a:r>
            <a:endParaRPr lang="en-US" sz="1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2025-08-13T09:48:01Z</dcterms:created>
  <dcterms:modified xsi:type="dcterms:W3CDTF">2025-08-13T09:48:01Z</dcterms:modified>
</cp:coreProperties>
</file>